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handoutMasterIdLst>
    <p:handoutMasterId r:id="rId28"/>
  </p:handoutMasterIdLst>
  <p:sldIdLst>
    <p:sldId id="396" r:id="rId4"/>
    <p:sldId id="525" r:id="rId5"/>
    <p:sldId id="526" r:id="rId6"/>
    <p:sldId id="527" r:id="rId7"/>
    <p:sldId id="611" r:id="rId8"/>
    <p:sldId id="593" r:id="rId9"/>
    <p:sldId id="500" r:id="rId10"/>
    <p:sldId id="531" r:id="rId11"/>
    <p:sldId id="505" r:id="rId12"/>
    <p:sldId id="504" r:id="rId13"/>
    <p:sldId id="501" r:id="rId14"/>
    <p:sldId id="507" r:id="rId15"/>
    <p:sldId id="509" r:id="rId16"/>
    <p:sldId id="533" r:id="rId17"/>
    <p:sldId id="506" r:id="rId18"/>
    <p:sldId id="519" r:id="rId19"/>
    <p:sldId id="612" r:id="rId20"/>
    <p:sldId id="520" r:id="rId21"/>
    <p:sldId id="539" r:id="rId22"/>
    <p:sldId id="540" r:id="rId23"/>
    <p:sldId id="613" r:id="rId24"/>
    <p:sldId id="609" r:id="rId25"/>
    <p:sldId id="594" r:id="rId26"/>
  </p:sldIdLst>
  <p:sldSz cx="9144000" cy="5143500" type="screen16x9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744" y="-66"/>
      </p:cViewPr>
      <p:guideLst>
        <p:guide orient="horz" pos="16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552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4738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7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891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 indent="-3259455"/>
            <a:r>
              <a:rPr lang="en-US" altLang="zh-CN" dirty="0"/>
              <a:t>Second level</a:t>
            </a:r>
          </a:p>
          <a:p>
            <a:pPr lvl="2" indent="-3038475"/>
            <a:r>
              <a:rPr lang="en-US" altLang="zh-CN" dirty="0"/>
              <a:t>Third level</a:t>
            </a:r>
          </a:p>
          <a:p>
            <a:pPr lvl="3" indent="-3634105"/>
            <a:r>
              <a:rPr lang="en-US" altLang="zh-CN" dirty="0"/>
              <a:t>Fourth level</a:t>
            </a:r>
          </a:p>
          <a:p>
            <a:pPr lvl="4" indent="-3634105"/>
            <a:r>
              <a:rPr lang="en-US" altLang="zh-CN" dirty="0"/>
              <a:t>Fifth level</a:t>
            </a:r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12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5" name="图片 512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28947703"/>
              </a:cxn>
              <a:cxn ang="0">
                <a:pos x="1959747970" y="0"/>
              </a:cxn>
              <a:cxn ang="0">
                <a:pos x="2147483647" y="28947703"/>
              </a:cxn>
              <a:cxn ang="0">
                <a:pos x="2147483647" y="73926453"/>
              </a:cxn>
              <a:cxn ang="0">
                <a:pos x="0" y="73926453"/>
              </a:cxn>
              <a:cxn ang="0">
                <a:pos x="0" y="2894770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170" name="图片 716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2" name="任意多边形 7171"/>
          <p:cNvSpPr/>
          <p:nvPr/>
        </p:nvSpPr>
        <p:spPr>
          <a:xfrm>
            <a:off x="-317" y="4228148"/>
            <a:ext cx="9201150" cy="1263650"/>
          </a:xfrm>
          <a:custGeom>
            <a:avLst/>
            <a:gdLst/>
            <a:ahLst/>
            <a:cxnLst>
              <a:cxn ang="0">
                <a:pos x="0" y="28947703"/>
              </a:cxn>
              <a:cxn ang="0">
                <a:pos x="1959749887" y="0"/>
              </a:cxn>
              <a:cxn ang="0">
                <a:pos x="2147483647" y="28947703"/>
              </a:cxn>
              <a:cxn ang="0">
                <a:pos x="2147483647" y="73926453"/>
              </a:cxn>
              <a:cxn ang="0">
                <a:pos x="0" y="73926453"/>
              </a:cxn>
              <a:cxn ang="0">
                <a:pos x="0" y="2894770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矩形 7172"/>
          <p:cNvSpPr/>
          <p:nvPr/>
        </p:nvSpPr>
        <p:spPr>
          <a:xfrm>
            <a:off x="370617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www.xybsyw.com</a:t>
            </a:r>
          </a:p>
        </p:txBody>
      </p:sp>
      <p:pic>
        <p:nvPicPr>
          <p:cNvPr id="7174" name="图片 7173" descr="未标题-2-01.png"/>
          <p:cNvPicPr>
            <a:picLocks noChangeAspect="1"/>
          </p:cNvPicPr>
          <p:nvPr/>
        </p:nvPicPr>
        <p:blipFill>
          <a:blip r:embed="rId3"/>
          <a:srcRect l="11931" t="5841" r="17577" b="54250"/>
          <a:stretch>
            <a:fillRect/>
          </a:stretch>
        </p:blipFill>
        <p:spPr>
          <a:xfrm>
            <a:off x="807376" y="330213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580640" y="1781177"/>
            <a:ext cx="4076065" cy="107632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校友邦实习实践平台操作指南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7176" name="图片 7175" descr="xybsyw.logo--filtered.png"/>
          <p:cNvPicPr>
            <a:picLocks noChangeAspect="1"/>
          </p:cNvPicPr>
          <p:nvPr/>
        </p:nvPicPr>
        <p:blipFill>
          <a:blip r:embed="rId4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%F_IQL}NI8Z6~$$ZVU}$QP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427990"/>
            <a:ext cx="8394065" cy="43853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1930" y="27305"/>
            <a:ext cx="28079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班级信息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803275" y="184912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85850" y="218630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438275" y="125222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75155" y="1569085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班级信息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872230" y="3164205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73755" y="374205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6XY5Y%A33S)D~]L%QZH`6F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5" y="2442210"/>
            <a:ext cx="7914005" cy="2494280"/>
          </a:xfrm>
          <a:prstGeom prst="rect">
            <a:avLst/>
          </a:prstGeom>
        </p:spPr>
      </p:pic>
      <p:pic>
        <p:nvPicPr>
          <p:cNvPr id="3" name="图片 2" descr="SP`I{GEFKO272X8ZFO7S3}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" y="431800"/>
            <a:ext cx="7914005" cy="1906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4465" y="27305"/>
            <a:ext cx="28028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教师信息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838835" y="158940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34135" y="185610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464310" y="128968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769110" y="1371600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967355" y="876300"/>
            <a:ext cx="524510" cy="1835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766185" y="876300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3684905" y="4456430"/>
            <a:ext cx="476250" cy="2451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183890" y="2801620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，带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号为必填项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61155" y="4273550"/>
            <a:ext cx="306641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提交并发送账号密码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%D6O1VN3@10}RF1A}RO2[M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" y="563880"/>
            <a:ext cx="8119110" cy="3724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280" y="22225"/>
            <a:ext cx="3385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教师权限设置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62680" y="1235710"/>
            <a:ext cx="38074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，设置是否是管理人员，设置管理权限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800985" y="1478915"/>
            <a:ext cx="447675" cy="133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3248660" y="1729105"/>
            <a:ext cx="628650" cy="2908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53745" y="4288155"/>
            <a:ext cx="37191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说明：教师信息导入后默认为指导老师。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AYO%%@EZ@U~@4`B`KQU]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444500"/>
            <a:ext cx="8718550" cy="4254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7005" y="27305"/>
            <a:ext cx="30645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学生信息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52780" y="213804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57555" y="2475230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566545" y="194627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167255" y="213804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510155" y="1302385"/>
            <a:ext cx="598170" cy="2933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08325" y="159575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7914640" y="318643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733415" y="3564890"/>
            <a:ext cx="21812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，编辑、删除或隐藏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3330" y="4592955"/>
            <a:ext cx="243205" cy="24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MBP3E$W`1@TNOK{IY(%W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" y="483870"/>
            <a:ext cx="8503920" cy="42818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2270" y="27305"/>
            <a:ext cx="21180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二、建立实践课程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730250" y="202692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70965" y="206565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370965" y="290576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07845" y="3097530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实践课程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633335" y="155448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859145" y="188150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82270" y="27305"/>
            <a:ext cx="21180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二、建立实践课程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547370"/>
            <a:ext cx="7709535" cy="3594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60825" y="2994025"/>
            <a:ext cx="37407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，根据实际情况，填写课程内容信息</a:t>
            </a:r>
          </a:p>
        </p:txBody>
      </p:sp>
      <p:pic>
        <p:nvPicPr>
          <p:cNvPr id="3" name="图片 2" descr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3330" y="4592955"/>
            <a:ext cx="243205" cy="24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2788"/>
          <p:cNvSpPr/>
          <p:nvPr/>
        </p:nvSpPr>
        <p:spPr>
          <a:xfrm>
            <a:off x="0" y="0"/>
            <a:ext cx="1958340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三、查看统计报表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3467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查看统计报表</a:t>
            </a: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统计报表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院系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专业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班级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、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学年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学期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等筛选需要的数据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4.  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批量导出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按钮，导出筛选的数据，跳转到下载中心下载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备注：到下载中心下载时，如果表格较大，报表下载状态会显示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，请等待片刻即可。如长时间还是显示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，可按键盘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“F5”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键，刷新网页。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" y="646113"/>
            <a:ext cx="8393113" cy="3851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矩形 32788"/>
          <p:cNvSpPr/>
          <p:nvPr/>
        </p:nvSpPr>
        <p:spPr>
          <a:xfrm>
            <a:off x="0" y="0"/>
            <a:ext cx="19589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三、查看统计报表</a:t>
            </a:r>
          </a:p>
        </p:txBody>
      </p:sp>
      <p:cxnSp>
        <p:nvCxnSpPr>
          <p:cNvPr id="7" name="直接箭头连接符 6"/>
          <p:cNvCxnSpPr>
            <a:stCxn id="9" idx="1"/>
          </p:cNvCxnSpPr>
          <p:nvPr/>
        </p:nvCxnSpPr>
        <p:spPr>
          <a:xfrm flipH="1" flipV="1">
            <a:off x="611505" y="2481580"/>
            <a:ext cx="696595" cy="9213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08100" y="3234684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统计报表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</a:p>
        </p:txBody>
      </p:sp>
      <p:cxnSp>
        <p:nvCxnSpPr>
          <p:cNvPr id="4" name="直接箭头连接符 3"/>
          <p:cNvCxnSpPr>
            <a:stCxn id="9" idx="1"/>
          </p:cNvCxnSpPr>
          <p:nvPr/>
        </p:nvCxnSpPr>
        <p:spPr>
          <a:xfrm flipH="1" flipV="1">
            <a:off x="1331595" y="1581785"/>
            <a:ext cx="855345" cy="1797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321560" y="1581783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，点击相应报表名称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>
            <a:stCxn id="9" idx="1"/>
          </p:cNvCxnSpPr>
          <p:nvPr/>
        </p:nvCxnSpPr>
        <p:spPr>
          <a:xfrm flipH="1" flipV="1">
            <a:off x="2049145" y="1107440"/>
            <a:ext cx="1037590" cy="1143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46425" y="995680"/>
            <a:ext cx="23666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，导出数据，点击确认</a:t>
            </a:r>
            <a:endParaRPr kumimoji="0" lang="en-US" altLang="zh-CN" kern="1200" cap="none" spc="0" normalizeH="0" baseline="0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37897" name="图片 2" descr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013" y="4592638"/>
            <a:ext cx="242887" cy="24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984749" y="1581783"/>
            <a:ext cx="353187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4，确认后会自动跳转到下载中心，下载电子数据表格，如一直提示报表生成中，可以按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F5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刷新下浏览器页面</a:t>
            </a:r>
          </a:p>
        </p:txBody>
      </p:sp>
      <p:cxnSp>
        <p:nvCxnSpPr>
          <p:cNvPr id="3" name="直接箭头连接符 2"/>
          <p:cNvCxnSpPr>
            <a:stCxn id="9" idx="1"/>
          </p:cNvCxnSpPr>
          <p:nvPr/>
        </p:nvCxnSpPr>
        <p:spPr>
          <a:xfrm flipV="1">
            <a:off x="6236970" y="861695"/>
            <a:ext cx="180340" cy="7200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32788"/>
          <p:cNvSpPr/>
          <p:nvPr/>
        </p:nvSpPr>
        <p:spPr>
          <a:xfrm>
            <a:off x="0" y="0"/>
            <a:ext cx="1612265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四、公告消息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190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发布公告消息</a:t>
            </a: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公告消息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填写公告内容，选择阅读范围，发布公告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N`NWRJ9]HU`P4Q7FYCUGK{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461010"/>
            <a:ext cx="8578850" cy="4401185"/>
          </a:xfrm>
          <a:prstGeom prst="rect">
            <a:avLst/>
          </a:prstGeom>
        </p:spPr>
      </p:pic>
      <p:sp>
        <p:nvSpPr>
          <p:cNvPr id="32769" name="矩形 32788"/>
          <p:cNvSpPr/>
          <p:nvPr/>
        </p:nvSpPr>
        <p:spPr>
          <a:xfrm>
            <a:off x="0" y="0"/>
            <a:ext cx="1491615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四、公告消息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6035675" y="784225"/>
            <a:ext cx="401320" cy="2152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61485" y="1127125"/>
            <a:ext cx="21755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公告消息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273810" y="127254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21130" y="173355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学校公告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907655" y="129794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784850" y="165608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任意多边形 8196"/>
          <p:cNvSpPr/>
          <p:nvPr/>
        </p:nvSpPr>
        <p:spPr>
          <a:xfrm>
            <a:off x="3203575" y="2849563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2" name="矩形 8197"/>
          <p:cNvSpPr/>
          <p:nvPr/>
        </p:nvSpPr>
        <p:spPr>
          <a:xfrm>
            <a:off x="3995738" y="2912746"/>
            <a:ext cx="3384550" cy="27686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教务老师操作指南</a:t>
            </a:r>
          </a:p>
        </p:txBody>
      </p:sp>
      <p:sp>
        <p:nvSpPr>
          <p:cNvPr id="2048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20484" name="任意多边形 8198"/>
          <p:cNvSpPr/>
          <p:nvPr/>
        </p:nvSpPr>
        <p:spPr>
          <a:xfrm>
            <a:off x="3201988" y="193357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VO]GGW(6F~4]F%YJDN78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90525"/>
            <a:ext cx="8436610" cy="4362450"/>
          </a:xfrm>
          <a:prstGeom prst="rect">
            <a:avLst/>
          </a:prstGeom>
        </p:spPr>
      </p:pic>
      <p:sp>
        <p:nvSpPr>
          <p:cNvPr id="32769" name="矩形 32788"/>
          <p:cNvSpPr/>
          <p:nvPr/>
        </p:nvSpPr>
        <p:spPr>
          <a:xfrm>
            <a:off x="151765" y="15875"/>
            <a:ext cx="1431290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四、公告消息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4221480" y="3298190"/>
            <a:ext cx="400050" cy="69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697095" y="3133090"/>
            <a:ext cx="18173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，选择阅读范围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02325" y="94742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，填写标题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5347335" y="1112520"/>
            <a:ext cx="400050" cy="69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747385" y="3949700"/>
            <a:ext cx="25571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，填写内容，可上传附件，发布公告或存为草稿</a:t>
            </a:r>
          </a:p>
        </p:txBody>
      </p:sp>
      <p:pic>
        <p:nvPicPr>
          <p:cNvPr id="2" name="图片 1" descr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63330" y="4592955"/>
            <a:ext cx="243205" cy="2432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0345" y="28575"/>
            <a:ext cx="250888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None/>
            </a:pPr>
            <a:r>
              <a:rPr lang="zh-CN" altLang="en-US" cap="all" dirty="0" smtClean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五、“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实习无忧”综合保险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" y="494665"/>
            <a:ext cx="8204200" cy="39503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0345" y="28575"/>
            <a:ext cx="250888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None/>
            </a:pPr>
            <a:r>
              <a:rPr lang="zh-CN" altLang="en-US" cap="all" dirty="0" smtClean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五、“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实习无忧”综合保险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45" y="652145"/>
            <a:ext cx="6238875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75776"/>
          <p:cNvSpPr>
            <a:spLocks noChangeArrowheads="1"/>
          </p:cNvSpPr>
          <p:nvPr/>
        </p:nvSpPr>
        <p:spPr bwMode="auto">
          <a:xfrm>
            <a:off x="0" y="-1905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4" name="任意多边形 75779"/>
          <p:cNvSpPr>
            <a:spLocks noChangeArrowheads="1"/>
          </p:cNvSpPr>
          <p:nvPr/>
        </p:nvSpPr>
        <p:spPr bwMode="auto">
          <a:xfrm>
            <a:off x="615950" y="349250"/>
            <a:ext cx="6562725" cy="4422775"/>
          </a:xfrm>
          <a:custGeom>
            <a:avLst/>
            <a:gdLst>
              <a:gd name="T0" fmla="*/ 21600 w 21600"/>
              <a:gd name="T1" fmla="*/ 14644 h 21600"/>
              <a:gd name="T2" fmla="*/ 21583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  <a:gd name="T8" fmla="*/ 21583 w 21600"/>
              <a:gd name="T9" fmla="*/ 0 h 21600"/>
              <a:gd name="T10" fmla="*/ 21547 w 21600"/>
              <a:gd name="T11" fmla="*/ 676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4644"/>
                </a:moveTo>
                <a:cubicBezTo>
                  <a:pt x="21594" y="17103"/>
                  <a:pt x="21589" y="19141"/>
                  <a:pt x="21583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1583" y="0"/>
                </a:lnTo>
                <a:cubicBezTo>
                  <a:pt x="21575" y="2217"/>
                  <a:pt x="21547" y="6767"/>
                  <a:pt x="21547" y="6767"/>
                </a:cubicBezTo>
              </a:path>
            </a:pathLst>
          </a:custGeom>
          <a:noFill/>
          <a:ln w="38100" cap="sq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09105" y="2271395"/>
            <a:ext cx="1014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9407"/>
          <p:cNvSpPr/>
          <p:nvPr/>
        </p:nvSpPr>
        <p:spPr>
          <a:xfrm>
            <a:off x="315913" y="1588"/>
            <a:ext cx="10953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370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PC</a:t>
            </a: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电脑端登录</a:t>
            </a: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官网首页右上角点击“教师登录”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选择您要登录的学校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可</a:t>
            </a:r>
            <a:r>
              <a:rPr kumimoji="0" lang="zh-CN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通过选择省份或者关键字搜索学校）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登录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说明：第一次登入时需绑定手机，并重设密码。绑定手机以便忘记密码时可自行重置。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10" y="2517775"/>
            <a:ext cx="5514340" cy="2438400"/>
          </a:xfrm>
          <a:prstGeom prst="rect">
            <a:avLst/>
          </a:prstGeom>
        </p:spPr>
      </p:pic>
      <p:sp>
        <p:nvSpPr>
          <p:cNvPr id="22529" name="矩形 59407"/>
          <p:cNvSpPr/>
          <p:nvPr/>
        </p:nvSpPr>
        <p:spPr>
          <a:xfrm>
            <a:off x="315913" y="1588"/>
            <a:ext cx="10953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56665" y="2891790"/>
            <a:ext cx="274637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搜索学校，或者直接录入学校名称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88790" y="3307715"/>
            <a:ext cx="390525" cy="2139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248535" y="3923030"/>
            <a:ext cx="19716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，输入账号和密码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304030" y="3923030"/>
            <a:ext cx="360045" cy="1797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04775"/>
            <a:ext cx="6615452" cy="2340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238240" y="771525"/>
            <a:ext cx="21882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教师登录  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5372100" y="339725"/>
            <a:ext cx="640080" cy="431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" y="574675"/>
            <a:ext cx="8401050" cy="402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矩形 59407"/>
          <p:cNvSpPr/>
          <p:nvPr/>
        </p:nvSpPr>
        <p:spPr>
          <a:xfrm>
            <a:off x="315913" y="1588"/>
            <a:ext cx="22193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端页面介绍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27420" y="1241424"/>
            <a:ext cx="246570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修改个人资料或角色切换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313295" y="645160"/>
            <a:ext cx="304800" cy="5924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79413" y="631825"/>
            <a:ext cx="558800" cy="397033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495298" y="2033270"/>
            <a:ext cx="32702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功能菜单</a:t>
            </a:r>
          </a:p>
        </p:txBody>
      </p:sp>
      <p:sp>
        <p:nvSpPr>
          <p:cNvPr id="4" name="矩形 3"/>
          <p:cNvSpPr/>
          <p:nvPr/>
        </p:nvSpPr>
        <p:spPr>
          <a:xfrm>
            <a:off x="92075" y="631825"/>
            <a:ext cx="287338" cy="39687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937891" y="405761"/>
            <a:ext cx="13785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导航菜单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28390" y="140589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功能区</a:t>
            </a:r>
          </a:p>
        </p:txBody>
      </p:sp>
      <p:sp>
        <p:nvSpPr>
          <p:cNvPr id="9" name="矩形 8"/>
          <p:cNvSpPr/>
          <p:nvPr/>
        </p:nvSpPr>
        <p:spPr>
          <a:xfrm>
            <a:off x="938213" y="887413"/>
            <a:ext cx="7554913" cy="371316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12" name="直接箭头连接符 11"/>
          <p:cNvCxnSpPr>
            <a:stCxn id="5" idx="1"/>
          </p:cNvCxnSpPr>
          <p:nvPr/>
        </p:nvCxnSpPr>
        <p:spPr>
          <a:xfrm flipH="1">
            <a:off x="316230" y="574040"/>
            <a:ext cx="621665" cy="3136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25600"/>
          <p:cNvSpPr/>
          <p:nvPr/>
        </p:nvSpPr>
        <p:spPr>
          <a:xfrm>
            <a:off x="127000" y="0"/>
            <a:ext cx="9048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平台角色</a:t>
            </a:r>
          </a:p>
        </p:txBody>
      </p:sp>
      <p:sp>
        <p:nvSpPr>
          <p:cNvPr id="2" name="同侧圆角矩形 1"/>
          <p:cNvSpPr/>
          <p:nvPr/>
        </p:nvSpPr>
        <p:spPr>
          <a:xfrm>
            <a:off x="1797050" y="2032000"/>
            <a:ext cx="1276350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</a:p>
        </p:txBody>
      </p:sp>
      <p:sp>
        <p:nvSpPr>
          <p:cNvPr id="3" name="同侧圆角矩形 2"/>
          <p:cNvSpPr/>
          <p:nvPr/>
        </p:nvSpPr>
        <p:spPr>
          <a:xfrm>
            <a:off x="1762125" y="1184275"/>
            <a:ext cx="1274763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</a:p>
        </p:txBody>
      </p:sp>
      <p:sp>
        <p:nvSpPr>
          <p:cNvPr id="4" name="同侧圆角矩形 3"/>
          <p:cNvSpPr/>
          <p:nvPr/>
        </p:nvSpPr>
        <p:spPr>
          <a:xfrm>
            <a:off x="1031240" y="2838450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（院级教务、专业负责人）</a:t>
            </a:r>
          </a:p>
        </p:txBody>
      </p:sp>
      <p:sp>
        <p:nvSpPr>
          <p:cNvPr id="5" name="同侧圆角矩形 4"/>
          <p:cNvSpPr/>
          <p:nvPr/>
        </p:nvSpPr>
        <p:spPr>
          <a:xfrm>
            <a:off x="1007110" y="3935095"/>
            <a:ext cx="2784475" cy="495300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教务管理（校级、院级）</a:t>
            </a:r>
          </a:p>
        </p:txBody>
      </p:sp>
      <p:sp>
        <p:nvSpPr>
          <p:cNvPr id="10" name="右箭头 9"/>
          <p:cNvSpPr/>
          <p:nvPr/>
        </p:nvSpPr>
        <p:spPr>
          <a:xfrm>
            <a:off x="3125788" y="2252663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2338" y="1679575"/>
            <a:ext cx="4068763" cy="10191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、实习报告批阅；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、实习成绩鉴定；</a:t>
            </a:r>
          </a:p>
        </p:txBody>
      </p:sp>
      <p:sp>
        <p:nvSpPr>
          <p:cNvPr id="12" name="右箭头 11"/>
          <p:cNvSpPr/>
          <p:nvPr/>
        </p:nvSpPr>
        <p:spPr>
          <a:xfrm>
            <a:off x="3676650" y="3148330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917950" y="4144645"/>
            <a:ext cx="7207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073400" y="1393825"/>
            <a:ext cx="15113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30750" y="2794000"/>
            <a:ext cx="4070350" cy="10547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、查看统计报表；</a:t>
            </a:r>
          </a:p>
        </p:txBody>
      </p:sp>
      <p:sp>
        <p:nvSpPr>
          <p:cNvPr id="16" name="矩形 15"/>
          <p:cNvSpPr/>
          <p:nvPr/>
        </p:nvSpPr>
        <p:spPr>
          <a:xfrm>
            <a:off x="4728845" y="3943350"/>
            <a:ext cx="4072255" cy="9963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查看统计报表；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0750" y="482600"/>
            <a:ext cx="4070350" cy="11366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、提交周日志；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、上传实习报告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、提交成绩鉴定；</a:t>
            </a:r>
          </a:p>
        </p:txBody>
      </p:sp>
      <p:sp>
        <p:nvSpPr>
          <p:cNvPr id="18" name="上箭头 17"/>
          <p:cNvSpPr/>
          <p:nvPr/>
        </p:nvSpPr>
        <p:spPr>
          <a:xfrm>
            <a:off x="2331720" y="3578543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2332038" y="252412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2344738" y="1708150"/>
            <a:ext cx="153988" cy="271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1285" y="51435"/>
            <a:ext cx="2851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226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导入基础</a:t>
            </a:r>
            <a:r>
              <a:rPr kumimoji="0" lang="zh-CN" altLang="en-US" sz="2400" kern="1200" cap="none" spc="0" normalizeH="0" baseline="0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信息</a:t>
            </a:r>
            <a:r>
              <a:rPr kumimoji="0" lang="en-US" altLang="zh-CN" sz="2400" kern="1200" cap="none" spc="0" normalizeH="0" baseline="0" noProof="0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kumimoji="0" lang="zh-CN" altLang="en-US" sz="2400" kern="1200" cap="none" spc="0" normalizeH="0" baseline="0" noProof="0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已完成</a:t>
            </a:r>
            <a:endParaRPr kumimoji="0" lang="zh-CN" altLang="en-US" sz="2400" kern="1200" cap="none" spc="0" normalizeH="0" baseline="0" noProof="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基础信息</a:t>
            </a:r>
            <a:r>
              <a:rPr kumimoji="0" lang="en-US" altLang="zh-CN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点击相应功能菜单按钮，进入相应基础信息功能模块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点击新增（或批量导入）按钮，新增相关信息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上传信息，导入成功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Q{UNT@R`[L[TFVV093IU2S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388620"/>
            <a:ext cx="8341360" cy="45535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1285" y="51435"/>
            <a:ext cx="2851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院系信息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550545" y="189547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85800" y="224345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213485" y="106934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00810" y="1462405"/>
            <a:ext cx="28644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院（系）专业信息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907030" y="1010920"/>
            <a:ext cx="872490" cy="1206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72560" y="92392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662045" y="338836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820545" y="3746500"/>
            <a:ext cx="236791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，输入相关内容，新增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0_G}ERL{T8S3_AT_R$)G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" y="443865"/>
            <a:ext cx="8548370" cy="43580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3685" y="27305"/>
            <a:ext cx="2769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专业信息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17855" y="1943735"/>
            <a:ext cx="425450" cy="3397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58520" y="2349500"/>
            <a:ext cx="21856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551305" y="113157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238885" y="1606550"/>
            <a:ext cx="27533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院（系）专业信息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786505" y="3435985"/>
            <a:ext cx="209550" cy="2590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40710" y="384873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全屏显示(16:9)</PresentationFormat>
  <Paragraphs>121</Paragraphs>
  <Slides>23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</cp:lastModifiedBy>
  <cp:revision>315</cp:revision>
  <dcterms:created xsi:type="dcterms:W3CDTF">2017-01-09T09:44:00Z</dcterms:created>
  <dcterms:modified xsi:type="dcterms:W3CDTF">2020-06-03T08:33:47Z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