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7" r:id="rId6"/>
  </p:sldMasterIdLst>
  <p:notesMasterIdLst>
    <p:notesMasterId r:id="rId12"/>
  </p:notesMasterIdLst>
  <p:handoutMasterIdLst>
    <p:handoutMasterId r:id="rId37"/>
  </p:handoutMasterIdLst>
  <p:sldIdLst>
    <p:sldId id="396" r:id="rId7"/>
    <p:sldId id="438" r:id="rId8"/>
    <p:sldId id="740" r:id="rId9"/>
    <p:sldId id="741" r:id="rId10"/>
    <p:sldId id="742" r:id="rId11"/>
    <p:sldId id="711" r:id="rId13"/>
    <p:sldId id="771" r:id="rId14"/>
    <p:sldId id="269" r:id="rId15"/>
    <p:sldId id="643" r:id="rId16"/>
    <p:sldId id="272" r:id="rId17"/>
    <p:sldId id="645" r:id="rId18"/>
    <p:sldId id="509" r:id="rId19"/>
    <p:sldId id="674" r:id="rId20"/>
    <p:sldId id="675" r:id="rId21"/>
    <p:sldId id="792" r:id="rId22"/>
    <p:sldId id="743" r:id="rId23"/>
    <p:sldId id="746" r:id="rId24"/>
    <p:sldId id="745" r:id="rId25"/>
    <p:sldId id="773" r:id="rId26"/>
    <p:sldId id="774" r:id="rId27"/>
    <p:sldId id="805" r:id="rId28"/>
    <p:sldId id="806" r:id="rId29"/>
    <p:sldId id="772" r:id="rId30"/>
    <p:sldId id="776" r:id="rId31"/>
    <p:sldId id="777" r:id="rId32"/>
    <p:sldId id="778" r:id="rId33"/>
    <p:sldId id="779" r:id="rId34"/>
    <p:sldId id="780" r:id="rId35"/>
    <p:sldId id="769" r:id="rId36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-744" y="-78"/>
      </p:cViewPr>
      <p:guideLst>
        <p:guide orient="horz" pos="1575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3" cy="45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1ED741C-4E6E-4FEB-B7E4-18BC73E8C73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171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669E9CE-6827-418B-97B9-A97D0B43F2A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354C1CB-1B45-45E5-9243-75833597CB9E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0B45381-8DAF-44E5-AFE5-0C36D246A1AB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20FC5B-3860-42DC-971A-D0B060C8D992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2D424B-63A0-4B6A-B84E-62B25D273B73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A13AB9-CFCD-4925-82CB-79AE9FB3E69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FA60E58-9474-4882-8196-728B852446B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14A1D0-DC8D-4E6A-A0C7-72FF5384D1C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79192FA-0215-4233-B91F-F4F45BB75E88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33DAB-0789-40B1-804B-E8EE9C1D2F2D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7CF29C-F29F-4DBC-9A0C-B796CF822DD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4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5" Type="http://schemas.openxmlformats.org/officeDocument/2006/relationships/image" Target="../media/image2.png"/><Relationship Id="rId14" Type="http://schemas.openxmlformats.org/officeDocument/2006/relationships/image" Target="../media/image5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048" descr="imag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1" name="图片 2049" descr="imag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-6350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2050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072" descr="imag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3075" name="图片 3073" descr="imag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-6350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3074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5120" descr="imag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4099" name="图片 5121" descr="imag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3CAA3E-2D07-4306-8439-44DEDB7F8EA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5" y="0"/>
              </a:cxn>
              <a:cxn ang="0">
                <a:pos x="9201150" y="494813"/>
              </a:cxn>
              <a:cxn ang="0">
                <a:pos x="9201150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9458" name="图片 7169" descr="image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9459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9460" name="任意多边形 7171"/>
          <p:cNvSpPr/>
          <p:nvPr/>
        </p:nvSpPr>
        <p:spPr>
          <a:xfrm>
            <a:off x="-11112" y="4262438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6" y="0"/>
              </a:cxn>
              <a:cxn ang="0">
                <a:pos x="9201151" y="494813"/>
              </a:cxn>
              <a:cxn ang="0">
                <a:pos x="9201151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1" name="矩形 7172"/>
          <p:cNvSpPr/>
          <p:nvPr/>
        </p:nvSpPr>
        <p:spPr>
          <a:xfrm>
            <a:off x="384968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www.xybsyw.com</a:t>
            </a:r>
            <a:endParaRPr lang="en-US" altLang="zh-CN" sz="1300" b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9462" name="图片 7173" descr="未标题-2-01.png"/>
          <p:cNvPicPr>
            <a:picLocks noChangeAspect="1"/>
          </p:cNvPicPr>
          <p:nvPr/>
        </p:nvPicPr>
        <p:blipFill>
          <a:blip r:embed="rId2" cstate="print"/>
          <a:srcRect l="11931" t="5841" r="17577" b="54250"/>
          <a:stretch>
            <a:fillRect/>
          </a:stretch>
        </p:blipFill>
        <p:spPr>
          <a:xfrm>
            <a:off x="793750" y="374650"/>
            <a:ext cx="7556500" cy="409892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</p:pic>
      <p:sp>
        <p:nvSpPr>
          <p:cNvPr id="7175" name="矩形 7174"/>
          <p:cNvSpPr/>
          <p:nvPr/>
        </p:nvSpPr>
        <p:spPr>
          <a:xfrm>
            <a:off x="2244725" y="1758950"/>
            <a:ext cx="4654550" cy="584200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lvl="0" algn="ctr" fontAlgn="base">
              <a:buClrTx/>
              <a:buSzTx/>
              <a:defRPr/>
            </a:pPr>
            <a:r>
              <a:rPr lang="zh-CN" altLang="en-US" sz="3200" strike="noStrike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指导老师操作指南   </a:t>
            </a:r>
            <a:endParaRPr lang="zh-CN" altLang="en-US" sz="3200" strike="noStrike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19464" name="图片 7175" descr="xybsyw.logo--filtered.png"/>
          <p:cNvPicPr>
            <a:picLocks noChangeAspect="1"/>
          </p:cNvPicPr>
          <p:nvPr/>
        </p:nvPicPr>
        <p:blipFill>
          <a:blip r:embed="rId3" cstate="print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29696"/>
          <p:cNvSpPr/>
          <p:nvPr/>
        </p:nvSpPr>
        <p:spPr>
          <a:xfrm>
            <a:off x="166688" y="0"/>
            <a:ext cx="4297362" cy="306388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周日志批阅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306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周日志批阅</a:t>
            </a: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导航菜单，进入实践教学功能模块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周日志批阅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，查看学生提交的周日志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点击待批阅的学生姓名，查看周日志详情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批阅周日志，评分、填写评语，或者退回修改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可收藏或导出周日志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" y="429260"/>
            <a:ext cx="8949690" cy="4284345"/>
          </a:xfrm>
          <a:prstGeom prst="rect">
            <a:avLst/>
          </a:prstGeom>
        </p:spPr>
      </p:pic>
      <p:sp>
        <p:nvSpPr>
          <p:cNvPr id="28674" name="矩形 29696"/>
          <p:cNvSpPr/>
          <p:nvPr/>
        </p:nvSpPr>
        <p:spPr>
          <a:xfrm>
            <a:off x="166688" y="0"/>
            <a:ext cx="4027487" cy="306388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周日志批阅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5370" y="1358894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584833" y="1098545"/>
            <a:ext cx="584835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99895" y="1854829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周日志批阅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1055370" y="2031365"/>
            <a:ext cx="546100" cy="76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559050" y="2263775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点击学生姓名，查看日志详情</a:t>
            </a:r>
            <a:endParaRPr 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736725" y="2391410"/>
            <a:ext cx="675005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787139" y="3947791"/>
            <a:ext cx="218059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4.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批阅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或退回修改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041650" y="4133215"/>
            <a:ext cx="678180" cy="2838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241413" y="1362075"/>
            <a:ext cx="116586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5.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优秀周日志可收藏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4" name="直接箭头连接符 13"/>
          <p:cNvCxnSpPr>
            <a:stCxn id="13" idx="0"/>
          </p:cNvCxnSpPr>
          <p:nvPr/>
        </p:nvCxnSpPr>
        <p:spPr>
          <a:xfrm flipV="1">
            <a:off x="6824345" y="1266825"/>
            <a:ext cx="717550" cy="9525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586980" y="726440"/>
            <a:ext cx="810260" cy="90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452110" y="761365"/>
            <a:ext cx="2080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帮助中心-操作提示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7"/>
          <p:cNvSpPr txBox="1"/>
          <p:nvPr/>
        </p:nvSpPr>
        <p:spPr>
          <a:xfrm>
            <a:off x="196850" y="-4762"/>
            <a:ext cx="4138613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实习报告批阅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306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实习报告批阅</a:t>
            </a: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导航菜单，进入实践教学功能模块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报告批阅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，查看学生提交的实习报告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点击待批阅的学生姓名，查看实习报告详情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批阅实习报告，评分、填写评语，或者退回修改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可导出实习报告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805" y="509270"/>
            <a:ext cx="7882890" cy="4071620"/>
          </a:xfrm>
          <a:prstGeom prst="rect">
            <a:avLst/>
          </a:prstGeom>
        </p:spPr>
      </p:pic>
      <p:sp>
        <p:nvSpPr>
          <p:cNvPr id="31746" name="文本框 7"/>
          <p:cNvSpPr txBox="1"/>
          <p:nvPr/>
        </p:nvSpPr>
        <p:spPr>
          <a:xfrm>
            <a:off x="196850" y="-4762"/>
            <a:ext cx="4268788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实习报告批阅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86535" y="1413501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791843" y="1188715"/>
            <a:ext cx="584835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1805" y="3490595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报告批阅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106805" y="2571750"/>
            <a:ext cx="379730" cy="7759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822575" y="1872614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点击学生姓名，查看报告预览</a:t>
            </a:r>
            <a:endParaRPr 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371090" y="2032000"/>
            <a:ext cx="400685" cy="826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345180" y="3218815"/>
            <a:ext cx="2303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4.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批阅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通过或退回修改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393440" y="3517265"/>
            <a:ext cx="143510" cy="76073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300345" y="2699385"/>
            <a:ext cx="19272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5.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可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导出实习手册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6822440" y="2437130"/>
            <a:ext cx="764540" cy="26987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2475" y="2562225"/>
            <a:ext cx="19050" cy="190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0805" y="499745"/>
            <a:ext cx="8840470" cy="4345305"/>
          </a:xfrm>
          <a:prstGeom prst="rect">
            <a:avLst/>
          </a:prstGeom>
        </p:spPr>
      </p:pic>
      <p:sp>
        <p:nvSpPr>
          <p:cNvPr id="32769" name="文本框 7"/>
          <p:cNvSpPr txBox="1"/>
          <p:nvPr/>
        </p:nvSpPr>
        <p:spPr>
          <a:xfrm>
            <a:off x="293688" y="26988"/>
            <a:ext cx="4313237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实习报告批阅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34204" y="3314700"/>
            <a:ext cx="24606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批阅，打分，输入评语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3831590" y="3651885"/>
            <a:ext cx="469900" cy="3886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4" name="图片 1" descr="返回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7775" y="4602163"/>
            <a:ext cx="244475" cy="242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6358255" y="1783080"/>
            <a:ext cx="18973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帮助中心-操作提示</a:t>
            </a:r>
            <a:endParaRPr lang="zh-CN" altLang="en-US">
              <a:ea typeface="宋体" panose="02010600030101010101" pitchFamily="2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7491730" y="1579245"/>
            <a:ext cx="367665" cy="2038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7"/>
          <p:cNvSpPr txBox="1"/>
          <p:nvPr/>
        </p:nvSpPr>
        <p:spPr>
          <a:xfrm>
            <a:off x="196850" y="-4762"/>
            <a:ext cx="4138613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实习成绩鉴定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27044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实习成绩鉴定</a:t>
            </a: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导航菜单，进入实践教学功能模块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实习成绩鉴定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点击待批阅的学生姓名，查看自我小结或盖章文件预览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根据鉴定表设置项目进行评分、评语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65" y="438150"/>
            <a:ext cx="8917305" cy="4367530"/>
          </a:xfrm>
          <a:prstGeom prst="rect">
            <a:avLst/>
          </a:prstGeom>
        </p:spPr>
      </p:pic>
      <p:sp>
        <p:nvSpPr>
          <p:cNvPr id="33794" name="文本框 7"/>
          <p:cNvSpPr txBox="1"/>
          <p:nvPr/>
        </p:nvSpPr>
        <p:spPr>
          <a:xfrm>
            <a:off x="196850" y="-4762"/>
            <a:ext cx="4435475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实习成绩鉴定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8230" y="1352542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431798" y="1193795"/>
            <a:ext cx="584835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41070" y="3569970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实习成绩鉴定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971550" y="2752090"/>
            <a:ext cx="601345" cy="8178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073525" y="4085589"/>
            <a:ext cx="218059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指导老师鉴定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862703" y="4371972"/>
            <a:ext cx="426720" cy="1485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534776" y="3232785"/>
            <a:ext cx="15970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4.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导出鉴定表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7332980" y="2482215"/>
            <a:ext cx="299085" cy="7239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65" y="4520565"/>
            <a:ext cx="1504950" cy="285750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V="1">
            <a:off x="7660640" y="951865"/>
            <a:ext cx="556895" cy="8769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384290" y="1828800"/>
            <a:ext cx="2080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帮助中心-操作提示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30720"/>
          <p:cNvSpPr/>
          <p:nvPr/>
        </p:nvSpPr>
        <p:spPr>
          <a:xfrm>
            <a:off x="163513" y="44450"/>
            <a:ext cx="1557337" cy="306388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五、我的实习生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18" name="矩形 30724"/>
          <p:cNvSpPr/>
          <p:nvPr/>
        </p:nvSpPr>
        <p:spPr>
          <a:xfrm>
            <a:off x="6889750" y="3273425"/>
            <a:ext cx="304800" cy="307975"/>
          </a:xfrm>
          <a:prstGeom prst="rect">
            <a:avLst/>
          </a:prstGeom>
          <a:solidFill>
            <a:srgbClr val="EDEDED"/>
          </a:solidFill>
          <a:ln w="12700">
            <a:noFill/>
          </a:ln>
        </p:spPr>
        <p:txBody>
          <a:bodyPr lIns="45720" rIns="45720" anchor="ctr"/>
          <a:lstStyle/>
          <a:p>
            <a:pPr hangingPunct="0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213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我的实习生</a:t>
            </a: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导航菜单，进入实践教学模块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点击“我的实习生”功能菜单，进入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已参与实习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学生列表</a:t>
            </a:r>
            <a:endParaRPr kumimoji="0" lang="en-US" altLang="zh-CN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查看实习过程统计或学生参与情况</a:t>
            </a:r>
            <a:endParaRPr kumimoji="0" lang="en-US" altLang="zh-CN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600" y="421640"/>
            <a:ext cx="8865870" cy="4340860"/>
          </a:xfrm>
          <a:prstGeom prst="rect">
            <a:avLst/>
          </a:prstGeom>
        </p:spPr>
      </p:pic>
      <p:sp>
        <p:nvSpPr>
          <p:cNvPr id="35843" name="矩形 59407"/>
          <p:cNvSpPr/>
          <p:nvPr/>
        </p:nvSpPr>
        <p:spPr>
          <a:xfrm>
            <a:off x="150813" y="9525"/>
            <a:ext cx="3692525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五、PC操作指南--我的实习生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文本框 40"/>
          <p:cNvSpPr txBox="1"/>
          <p:nvPr/>
        </p:nvSpPr>
        <p:spPr>
          <a:xfrm>
            <a:off x="1514475" y="1492250"/>
            <a:ext cx="2816225" cy="522288"/>
          </a:xfrm>
          <a:prstGeom prst="rect">
            <a:avLst/>
          </a:prstGeom>
          <a:noFill/>
          <a:ln w="190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lvl="0" algn="just" fontAlgn="base"/>
            <a:r>
              <a:rPr lang="zh-CN" altLang="en-US" sz="1600" strike="noStrike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Times New Roman" panose="02020603050405020304"/>
              </a:rPr>
              <a:t>1，实习过程统计</a:t>
            </a:r>
            <a:endParaRPr lang="zh-CN" altLang="en-US" sz="1600" strike="noStrike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Times New Roman" panose="02020603050405020304"/>
            </a:endParaRPr>
          </a:p>
          <a:p>
            <a:pPr lvl="0" algn="just" fontAlgn="base"/>
            <a:r>
              <a:rPr lang="zh-CN" altLang="en-US" sz="1600" strike="noStrike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Times New Roman" panose="02020603050405020304"/>
              </a:rPr>
              <a:t>*只显示已参与实习的学生</a:t>
            </a:r>
            <a:endParaRPr lang="zh-CN" altLang="en-US" sz="1600" strike="noStrike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文本框 40"/>
          <p:cNvSpPr txBox="1"/>
          <p:nvPr/>
        </p:nvSpPr>
        <p:spPr>
          <a:xfrm>
            <a:off x="3355340" y="1012505"/>
            <a:ext cx="1946275" cy="274638"/>
          </a:xfrm>
          <a:prstGeom prst="rect">
            <a:avLst/>
          </a:prstGeom>
          <a:noFill/>
          <a:ln w="190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lvl="0" algn="just" fontAlgn="base">
              <a:buNone/>
            </a:pPr>
            <a:r>
              <a:rPr lang="zh-CN" altLang="en-US" sz="1600" strike="noStrike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Times New Roman" panose="02020603050405020304"/>
              </a:rPr>
              <a:t>2，学生参与情况</a:t>
            </a:r>
            <a:endParaRPr lang="zh-CN" altLang="en-US" sz="1600" strike="noStrike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Times New Roman" panose="02020603050405020304"/>
            </a:endParaRPr>
          </a:p>
          <a:p>
            <a:pPr lvl="0" algn="just" fontAlgn="base">
              <a:buNone/>
            </a:pPr>
            <a:r>
              <a:rPr lang="zh-CN" altLang="en-US" sz="1600" strike="noStrike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Times New Roman" panose="02020603050405020304"/>
              </a:rPr>
              <a:t>*显示所有的实习生</a:t>
            </a:r>
            <a:endParaRPr lang="zh-CN" altLang="en-US" sz="1400" strike="noStrike" kern="1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" name=" 160"/>
          <p:cNvSpPr/>
          <p:nvPr/>
        </p:nvSpPr>
        <p:spPr>
          <a:xfrm rot="13320000">
            <a:off x="1946275" y="1236663"/>
            <a:ext cx="557213" cy="16827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3320000">
            <a:off x="2813685" y="1066800"/>
            <a:ext cx="557213" cy="166688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7"/>
          <p:cNvSpPr txBox="1"/>
          <p:nvPr/>
        </p:nvSpPr>
        <p:spPr>
          <a:xfrm>
            <a:off x="71438" y="26988"/>
            <a:ext cx="3838575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六、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我的实习生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签到统计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2129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签到统计</a:t>
            </a: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导航菜单，进入实践教学模块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签到统计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功能菜单，进入签到统计列表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点击学生姓名，查看单个学生签到详情</a:t>
            </a: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8196"/>
          <p:cNvSpPr/>
          <p:nvPr/>
        </p:nvSpPr>
        <p:spPr>
          <a:xfrm>
            <a:off x="3157220" y="2448878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2" name="矩形 8197"/>
          <p:cNvSpPr/>
          <p:nvPr/>
        </p:nvSpPr>
        <p:spPr>
          <a:xfrm>
            <a:off x="3995738" y="2513013"/>
            <a:ext cx="1965325" cy="27622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3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zh-CN" altLang="en-US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en-US" altLang="zh-CN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4" name="任意多边形 8198"/>
          <p:cNvSpPr/>
          <p:nvPr/>
        </p:nvSpPr>
        <p:spPr>
          <a:xfrm>
            <a:off x="3201988" y="1444625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FF536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任意多边形 8196"/>
          <p:cNvSpPr/>
          <p:nvPr/>
        </p:nvSpPr>
        <p:spPr>
          <a:xfrm>
            <a:off x="3197225" y="3332163"/>
            <a:ext cx="3643313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 anchor="t"/>
          <a:lstStyle/>
          <a:p>
            <a:r>
              <a:rPr lang="en-US" altLang="zh-CN">
                <a:latin typeface="Calibri" panose="020F0502020204030204" pitchFamily="34" charset="0"/>
              </a:rPr>
              <a:t>       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APP操作指南</a:t>
            </a: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7325" y="387985"/>
            <a:ext cx="8768715" cy="4268470"/>
          </a:xfrm>
          <a:prstGeom prst="rect">
            <a:avLst/>
          </a:prstGeom>
        </p:spPr>
      </p:pic>
      <p:sp>
        <p:nvSpPr>
          <p:cNvPr id="38915" name="文本框 7"/>
          <p:cNvSpPr txBox="1"/>
          <p:nvPr/>
        </p:nvSpPr>
        <p:spPr>
          <a:xfrm>
            <a:off x="31750" y="26988"/>
            <a:ext cx="3676650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六、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我的实习生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签到统计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1011555" y="4057015"/>
            <a:ext cx="454660" cy="3784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109460" y="4232910"/>
            <a:ext cx="495300" cy="2254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3060" y="3354070"/>
            <a:ext cx="5981700" cy="14624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53853" y="3576955"/>
            <a:ext cx="250507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学生签到明细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，查看学生签到详情</a:t>
            </a:r>
            <a:endParaRPr kumimoji="0" lang="en-US" altLang="zh-CN" sz="14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6659245" y="3823970"/>
            <a:ext cx="450215" cy="90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55078" y="3239770"/>
            <a:ext cx="250507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签到统计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，查看学生签到情况</a:t>
            </a:r>
            <a:endParaRPr kumimoji="0" lang="en-US" altLang="zh-CN" sz="14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7"/>
          <p:cNvSpPr txBox="1"/>
          <p:nvPr/>
        </p:nvSpPr>
        <p:spPr>
          <a:xfrm>
            <a:off x="196850" y="-4762"/>
            <a:ext cx="4138613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查看统计报表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27044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查看统计报表</a:t>
            </a: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统计报表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导航菜单，进入报表模块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点击相应表格，通过学年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学期，专业等筛选数据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点击批量导出，导出筛选的数据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确认导出后，会自动跳转到下载中心，下载报表即可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110" y="598170"/>
            <a:ext cx="8399780" cy="3973830"/>
          </a:xfrm>
          <a:prstGeom prst="rect">
            <a:avLst/>
          </a:prstGeom>
        </p:spPr>
      </p:pic>
      <p:sp>
        <p:nvSpPr>
          <p:cNvPr id="38915" name="文本框 7"/>
          <p:cNvSpPr txBox="1"/>
          <p:nvPr/>
        </p:nvSpPr>
        <p:spPr>
          <a:xfrm>
            <a:off x="31750" y="27305"/>
            <a:ext cx="3875405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六、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我的实习生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查看统计报表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746760" y="2392045"/>
            <a:ext cx="765175" cy="14401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1286510" y="816610"/>
            <a:ext cx="1035050" cy="18034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321243" y="481330"/>
            <a:ext cx="250507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选择需要查看的报表</a:t>
            </a:r>
            <a:endParaRPr kumimoji="0" lang="zh-CN" altLang="en-US" sz="14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>
            <a:endCxn id="11" idx="1"/>
          </p:cNvCxnSpPr>
          <p:nvPr/>
        </p:nvCxnSpPr>
        <p:spPr>
          <a:xfrm flipV="1">
            <a:off x="2169160" y="1125855"/>
            <a:ext cx="1150620" cy="38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41413" y="3914140"/>
            <a:ext cx="250507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统计报表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zh-CN" sz="14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3267075" y="1356995"/>
            <a:ext cx="675005" cy="90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319463" y="956945"/>
            <a:ext cx="2505075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筛选数据，导出报表</a:t>
            </a:r>
            <a:endParaRPr kumimoji="0" lang="zh-CN" altLang="en-US" sz="14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6551930" y="816610"/>
            <a:ext cx="450215" cy="11703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954713" y="2054860"/>
            <a:ext cx="2505075" cy="10763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自动跳转到下载中心，下载表格。如长时间显示报表生成中，可以按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F5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刷新浏览器页面。</a:t>
            </a:r>
            <a:endParaRPr kumimoji="0" lang="zh-CN" altLang="en-US" sz="14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任意多边形 8196"/>
          <p:cNvSpPr/>
          <p:nvPr/>
        </p:nvSpPr>
        <p:spPr>
          <a:xfrm>
            <a:off x="3203575" y="2449513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2" name="矩形 8197"/>
          <p:cNvSpPr/>
          <p:nvPr/>
        </p:nvSpPr>
        <p:spPr>
          <a:xfrm>
            <a:off x="3995738" y="2513013"/>
            <a:ext cx="1965325" cy="27622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63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zh-CN" altLang="en-US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en-US" altLang="zh-CN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64" name="任意多边形 8198"/>
          <p:cNvSpPr/>
          <p:nvPr/>
        </p:nvSpPr>
        <p:spPr>
          <a:xfrm>
            <a:off x="3201988" y="1444625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 anchor="t"/>
          <a:lstStyle/>
          <a:p>
            <a:r>
              <a:rPr lang="en-US" altLang="zh-CN">
                <a:latin typeface="Calibri" panose="020F0502020204030204" pitchFamily="34" charset="0"/>
              </a:rPr>
              <a:t>      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登录指南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40965" name="任意多边形 8196"/>
          <p:cNvSpPr/>
          <p:nvPr/>
        </p:nvSpPr>
        <p:spPr>
          <a:xfrm>
            <a:off x="3197225" y="3332163"/>
            <a:ext cx="3643313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FF536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         </a:t>
            </a: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APP操作指南</a:t>
            </a:r>
            <a:endParaRPr lang="en-US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下载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登录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4603750" cy="1420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下载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扫描下方二维码下载校友邦教师版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endParaRPr kumimoji="0" lang="en-US" altLang="zh-CN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官网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www.xybsyw.com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扫描二维码下载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各大应用商店搜索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校友邦教师版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下载安装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grpSp>
        <p:nvGrpSpPr>
          <p:cNvPr id="41987" name="组合 1"/>
          <p:cNvGrpSpPr/>
          <p:nvPr/>
        </p:nvGrpSpPr>
        <p:grpSpPr>
          <a:xfrm>
            <a:off x="5068888" y="1673225"/>
            <a:ext cx="3751262" cy="3006725"/>
            <a:chOff x="7983" y="2635"/>
            <a:chExt cx="5907" cy="4734"/>
          </a:xfrm>
        </p:grpSpPr>
        <p:pic>
          <p:nvPicPr>
            <p:cNvPr id="9" name="图片 9" descr="425195211171950158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106" y="2635"/>
              <a:ext cx="2784" cy="473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4" descr="51360803879567657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3" y="2635"/>
              <a:ext cx="2784" cy="473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文本框 6"/>
          <p:cNvSpPr txBox="1"/>
          <p:nvPr/>
        </p:nvSpPr>
        <p:spPr>
          <a:xfrm>
            <a:off x="5362575" y="342900"/>
            <a:ext cx="3209925" cy="1100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登录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点击登录</a:t>
            </a:r>
            <a:endParaRPr lang="zh-CN" altLang="en-US" b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选择学校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输入账号、密码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3525" y="1767205"/>
            <a:ext cx="15621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7F07E423C4604A91F8C86750A80517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82295" y="615950"/>
            <a:ext cx="2034540" cy="3622040"/>
          </a:xfrm>
          <a:prstGeom prst="rect">
            <a:avLst/>
          </a:prstGeom>
        </p:spPr>
      </p:pic>
      <p:pic>
        <p:nvPicPr>
          <p:cNvPr id="29" name="图片 29" descr="5721202973021726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9750" y="615950"/>
            <a:ext cx="2033588" cy="362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8" descr="19327138671018779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2763" y="615950"/>
            <a:ext cx="2033588" cy="362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012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报名审核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2533" name="文本框 5"/>
          <p:cNvSpPr txBox="1"/>
          <p:nvPr/>
        </p:nvSpPr>
        <p:spPr>
          <a:xfrm>
            <a:off x="5470525" y="4516438"/>
            <a:ext cx="31273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3，选择学生--查看该生报名详情</a:t>
            </a:r>
            <a:endParaRPr lang="zh-CN" altLang="en-US" noProof="1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2534" name="文本框 10"/>
          <p:cNvSpPr txBox="1"/>
          <p:nvPr/>
        </p:nvSpPr>
        <p:spPr>
          <a:xfrm>
            <a:off x="7512050" y="3389313"/>
            <a:ext cx="15271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4，通过或拒绝</a:t>
            </a:r>
            <a:endParaRPr lang="zh-CN" altLang="en-US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2535" name="文本框 12"/>
          <p:cNvSpPr txBox="1"/>
          <p:nvPr/>
        </p:nvSpPr>
        <p:spPr>
          <a:xfrm>
            <a:off x="373063" y="4516438"/>
            <a:ext cx="2533650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1，工作实习--报名审核</a:t>
            </a:r>
            <a:endParaRPr lang="zh-CN" altLang="en-US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3016" name="文本框 13"/>
          <p:cNvSpPr txBox="1"/>
          <p:nvPr/>
        </p:nvSpPr>
        <p:spPr>
          <a:xfrm>
            <a:off x="654368" y="2531745"/>
            <a:ext cx="544512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537" name="文本框 16"/>
          <p:cNvSpPr txBox="1"/>
          <p:nvPr/>
        </p:nvSpPr>
        <p:spPr>
          <a:xfrm>
            <a:off x="3052763" y="4516438"/>
            <a:ext cx="19335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2，筛选待审核岗位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>
            <a:stCxn id="22534" idx="1"/>
          </p:cNvCxnSpPr>
          <p:nvPr/>
        </p:nvCxnSpPr>
        <p:spPr>
          <a:xfrm flipH="1">
            <a:off x="7023100" y="3558540"/>
            <a:ext cx="488950" cy="3181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7F07E423C4604A91F8C86750A80517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0815" y="561340"/>
            <a:ext cx="2034540" cy="362204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6875" y="561975"/>
            <a:ext cx="2033588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6438" y="561975"/>
            <a:ext cx="2033588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12988" y="561975"/>
            <a:ext cx="2033588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037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周日志批阅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3558" name="文本框 5"/>
          <p:cNvSpPr txBox="1"/>
          <p:nvPr/>
        </p:nvSpPr>
        <p:spPr>
          <a:xfrm>
            <a:off x="4516438" y="4516438"/>
            <a:ext cx="1714500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3，查看周日志详情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文本框 10"/>
          <p:cNvSpPr txBox="1"/>
          <p:nvPr/>
        </p:nvSpPr>
        <p:spPr>
          <a:xfrm>
            <a:off x="6746875" y="4392613"/>
            <a:ext cx="22701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4，批阅--审核通过or退回修改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0" name="文本框 12"/>
          <p:cNvSpPr txBox="1"/>
          <p:nvPr/>
        </p:nvSpPr>
        <p:spPr>
          <a:xfrm>
            <a:off x="104775" y="4387850"/>
            <a:ext cx="20081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 </a:t>
            </a:r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1，工作实习--周日志批阅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4041" name="文本框 13"/>
          <p:cNvSpPr txBox="1"/>
          <p:nvPr/>
        </p:nvSpPr>
        <p:spPr>
          <a:xfrm>
            <a:off x="915670" y="2514600"/>
            <a:ext cx="544513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562" name="文本框 16"/>
          <p:cNvSpPr txBox="1"/>
          <p:nvPr/>
        </p:nvSpPr>
        <p:spPr>
          <a:xfrm>
            <a:off x="2268538" y="4510088"/>
            <a:ext cx="1893888" cy="307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2，筛选待批阅周日志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5" name="文本框 6"/>
          <p:cNvSpPr txBox="1"/>
          <p:nvPr/>
        </p:nvSpPr>
        <p:spPr>
          <a:xfrm>
            <a:off x="4516438" y="3097213"/>
            <a:ext cx="2047875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5，即时沟通--在线指导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5098415" y="3598544"/>
            <a:ext cx="488950" cy="3181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6351905" y="4130675"/>
            <a:ext cx="301625" cy="3232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3131819" y="1311910"/>
            <a:ext cx="608965" cy="3752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7F07E423C4604A91F8C86750A80517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4775" y="606425"/>
            <a:ext cx="2034540" cy="3622040"/>
          </a:xfrm>
          <a:prstGeom prst="rect">
            <a:avLst/>
          </a:prstGeom>
        </p:spPr>
      </p:pic>
      <p:sp>
        <p:nvSpPr>
          <p:cNvPr id="45057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签到统计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4578" name="文本框 2"/>
          <p:cNvSpPr txBox="1"/>
          <p:nvPr/>
        </p:nvSpPr>
        <p:spPr>
          <a:xfrm>
            <a:off x="104775" y="4471988"/>
            <a:ext cx="2305050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1，工作实习--签到统计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文本框 4"/>
          <p:cNvSpPr txBox="1"/>
          <p:nvPr/>
        </p:nvSpPr>
        <p:spPr>
          <a:xfrm>
            <a:off x="2473325" y="4516438"/>
            <a:ext cx="1536700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2，查看签到统计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0" name="文本框 5"/>
          <p:cNvSpPr txBox="1"/>
          <p:nvPr/>
        </p:nvSpPr>
        <p:spPr>
          <a:xfrm>
            <a:off x="4552950" y="4392613"/>
            <a:ext cx="160496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3，选择学生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查看该生签到统计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6" descr="5383382525275394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9663" y="617538"/>
            <a:ext cx="2036763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2950" y="617538"/>
            <a:ext cx="2035175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6875" y="606425"/>
            <a:ext cx="2043113" cy="3632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586" name="文本框 10"/>
          <p:cNvSpPr txBox="1"/>
          <p:nvPr/>
        </p:nvSpPr>
        <p:spPr>
          <a:xfrm>
            <a:off x="6746875" y="4392613"/>
            <a:ext cx="160496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4，选择日期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查看当天签到明细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7" name="文本框 12"/>
          <p:cNvSpPr txBox="1"/>
          <p:nvPr/>
        </p:nvSpPr>
        <p:spPr>
          <a:xfrm>
            <a:off x="184785" y="1854200"/>
            <a:ext cx="544513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7099935" y="1744980"/>
            <a:ext cx="419735" cy="4013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3503929" y="2437130"/>
            <a:ext cx="180340" cy="5168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638810" y="2500630"/>
            <a:ext cx="242570" cy="4533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7F07E423C4604A91F8C86750A80517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0180" y="671830"/>
            <a:ext cx="2034540" cy="3622040"/>
          </a:xfrm>
          <a:prstGeom prst="rect">
            <a:avLst/>
          </a:prstGeom>
        </p:spPr>
      </p:pic>
      <p:grpSp>
        <p:nvGrpSpPr>
          <p:cNvPr id="46081" name="组合 19"/>
          <p:cNvGrpSpPr/>
          <p:nvPr/>
        </p:nvGrpSpPr>
        <p:grpSpPr>
          <a:xfrm>
            <a:off x="2297350" y="755650"/>
            <a:ext cx="6546613" cy="3632200"/>
            <a:chOff x="3618" y="911"/>
            <a:chExt cx="10310" cy="5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2" y="911"/>
              <a:ext cx="3216" cy="57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18" descr="50732453685625916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8" y="911"/>
              <a:ext cx="3214" cy="57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9" y="911"/>
              <a:ext cx="3216" cy="57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6086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我的实习生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25607" name="文本框 5"/>
          <p:cNvSpPr txBox="1"/>
          <p:nvPr/>
        </p:nvSpPr>
        <p:spPr>
          <a:xfrm>
            <a:off x="4552950" y="4516438"/>
            <a:ext cx="2759075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3，选择学生--查看该生实习详情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8" name="文本框 10"/>
          <p:cNvSpPr txBox="1"/>
          <p:nvPr/>
        </p:nvSpPr>
        <p:spPr>
          <a:xfrm>
            <a:off x="6594475" y="3044825"/>
            <a:ext cx="2224088" cy="736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4，打开消息按钮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与实习生在线沟通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*支持位置发送、视频聊天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9" name="文本框 12"/>
          <p:cNvSpPr txBox="1"/>
          <p:nvPr/>
        </p:nvSpPr>
        <p:spPr>
          <a:xfrm>
            <a:off x="-41275" y="4516438"/>
            <a:ext cx="2338388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1，工作实习--我的实习生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0" name="文本框 13"/>
          <p:cNvSpPr txBox="1"/>
          <p:nvPr/>
        </p:nvSpPr>
        <p:spPr>
          <a:xfrm>
            <a:off x="916305" y="1962785"/>
            <a:ext cx="542925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611" name="文本框 16"/>
          <p:cNvSpPr txBox="1"/>
          <p:nvPr/>
        </p:nvSpPr>
        <p:spPr>
          <a:xfrm>
            <a:off x="2420938" y="4516438"/>
            <a:ext cx="1714500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2，查看实习生名单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2" name="文本框 20"/>
          <p:cNvSpPr txBox="1"/>
          <p:nvPr/>
        </p:nvSpPr>
        <p:spPr>
          <a:xfrm>
            <a:off x="523875" y="339725"/>
            <a:ext cx="8043863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 备注</a:t>
            </a:r>
            <a:r>
              <a:rPr lang="zh-CN" altLang="en-US">
                <a:latin typeface="文鼎中楷体" panose="03000600000000000000" charset="-122"/>
                <a:ea typeface="文鼎中楷体" panose="03000600000000000000" charset="-122"/>
              </a:rPr>
              <a:t>：</a:t>
            </a:r>
            <a:r>
              <a:rPr lang="en-US" altLang="zh-CN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>
                <a:latin typeface="文鼎中楷体" panose="03000600000000000000" charset="-122"/>
                <a:ea typeface="文鼎中楷体" panose="03000600000000000000" charset="-122"/>
              </a:rPr>
              <a:t>我的实习生</a:t>
            </a:r>
            <a:r>
              <a:rPr lang="en-US" altLang="zh-CN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>
                <a:latin typeface="文鼎中楷体" panose="03000600000000000000" charset="-122"/>
                <a:ea typeface="文鼎中楷体" panose="03000600000000000000" charset="-122"/>
              </a:rPr>
              <a:t>只显示已参与的学生，如需查看完整实习生名单请登录网页端。</a:t>
            </a:r>
            <a:endParaRPr lang="zh-CN" altLang="en-US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346200" y="2591435"/>
            <a:ext cx="242570" cy="4533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3356610" y="2256154"/>
            <a:ext cx="242570" cy="4533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5991225" y="1630045"/>
            <a:ext cx="242570" cy="4533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75776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   </a:t>
            </a:r>
            <a:r>
              <a:rPr lang="zh-CN" altLang="en-US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</a:t>
            </a:r>
            <a:endParaRPr lang="en-US" altLang="zh-CN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                 </a:t>
            </a: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</a:t>
            </a:r>
            <a:endParaRPr lang="en-US" altLang="zh-CN" sz="200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1986" name="矩形 75777"/>
          <p:cNvSpPr txBox="1"/>
          <p:nvPr/>
        </p:nvSpPr>
        <p:spPr>
          <a:xfrm>
            <a:off x="6237286" y="2212975"/>
            <a:ext cx="1017589" cy="5835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hangingPunct="0">
              <a:buClrTx/>
              <a:buSzTx/>
              <a:defRPr/>
            </a:pPr>
            <a:r>
              <a:rPr lang="zh-CN" altLang="en-US" sz="32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谢谢</a:t>
            </a:r>
            <a:endParaRPr lang="zh-CN" altLang="en-US" sz="32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6867" name="组合 75778"/>
          <p:cNvGrpSpPr/>
          <p:nvPr/>
        </p:nvGrpSpPr>
        <p:grpSpPr>
          <a:xfrm>
            <a:off x="223838" y="350838"/>
            <a:ext cx="6562725" cy="4422775"/>
            <a:chOff x="0" y="0"/>
            <a:chExt cx="6562725" cy="4422775"/>
          </a:xfrm>
        </p:grpSpPr>
        <p:sp>
          <p:nvSpPr>
            <p:cNvPr id="36868" name="任意多边形 75779"/>
            <p:cNvSpPr/>
            <p:nvPr/>
          </p:nvSpPr>
          <p:spPr>
            <a:xfrm>
              <a:off x="0" y="0"/>
              <a:ext cx="6562725" cy="4422775"/>
            </a:xfrm>
            <a:custGeom>
              <a:avLst/>
              <a:gdLst/>
              <a:ahLst/>
              <a:cxnLst>
                <a:cxn ang="0">
                  <a:pos x="6562725" y="2998478"/>
                </a:cxn>
                <a:cxn ang="0">
                  <a:pos x="6557560" y="4422775"/>
                </a:cxn>
                <a:cxn ang="0">
                  <a:pos x="0" y="4422775"/>
                </a:cxn>
                <a:cxn ang="0">
                  <a:pos x="0" y="0"/>
                </a:cxn>
                <a:cxn ang="0">
                  <a:pos x="6557560" y="0"/>
                </a:cxn>
                <a:cxn ang="0">
                  <a:pos x="6546622" y="1385598"/>
                </a:cxn>
              </a:cxnLst>
              <a:rect l="0" t="0" r="0" b="0"/>
              <a:pathLst>
                <a:path w="21600" h="21600">
                  <a:moveTo>
                    <a:pt x="21600" y="14644"/>
                  </a:moveTo>
                  <a:cubicBezTo>
                    <a:pt x="21594" y="17103"/>
                    <a:pt x="21589" y="19141"/>
                    <a:pt x="21583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1583" y="0"/>
                  </a:lnTo>
                  <a:cubicBezTo>
                    <a:pt x="21575" y="2217"/>
                    <a:pt x="21547" y="6767"/>
                    <a:pt x="21547" y="6767"/>
                  </a:cubicBezTo>
                </a:path>
              </a:pathLst>
            </a:custGeom>
            <a:noFill/>
            <a:ln w="38100" cap="sq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9" name="矩形 75780"/>
            <p:cNvSpPr/>
            <p:nvPr/>
          </p:nvSpPr>
          <p:spPr>
            <a:xfrm>
              <a:off x="1" y="2076761"/>
              <a:ext cx="6562722" cy="26924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20" rIns="45720" anchor="ctr">
              <a:spAutoFit/>
            </a:bodyPr>
            <a:lstStyle/>
            <a:p>
              <a:pPr algn="ctr" hangingPunct="0"/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59407"/>
          <p:cNvSpPr/>
          <p:nvPr/>
        </p:nvSpPr>
        <p:spPr>
          <a:xfrm>
            <a:off x="315913" y="1588"/>
            <a:ext cx="1095375" cy="336550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登录指南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4675" y="681038"/>
            <a:ext cx="7735888" cy="370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defRPr/>
            </a:pPr>
            <a:r>
              <a:rPr kumimoji="0" lang="en-US" altLang="zh-CN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PC</a:t>
            </a: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电脑端登录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0092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选择“教师登录”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选择您要登录的学校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kumimoji="0" lang="zh-CN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通过选择省份或或者关键字搜索学校）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登录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说明：第一次登入时可绑定手机或者邮箱，并重设密码。绑定手机或者邮箱以便忘记密码时可自行重置。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81375" y="2700338"/>
            <a:ext cx="5514975" cy="2255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矩形 59407"/>
          <p:cNvSpPr/>
          <p:nvPr/>
        </p:nvSpPr>
        <p:spPr>
          <a:xfrm>
            <a:off x="315913" y="1588"/>
            <a:ext cx="1095375" cy="336550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登录指南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6665" y="2891788"/>
            <a:ext cx="274637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搜索学校，或者直接录入学校名称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288788" y="3307715"/>
            <a:ext cx="390525" cy="2139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248535" y="3923028"/>
            <a:ext cx="19716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，输入账号和密码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304030" y="3923030"/>
            <a:ext cx="360045" cy="1797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913" y="457200"/>
            <a:ext cx="6615113" cy="2124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6238240" y="1108710"/>
            <a:ext cx="218821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教师登录  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5539740" y="676910"/>
            <a:ext cx="640080" cy="4318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484505"/>
            <a:ext cx="8229600" cy="3938905"/>
          </a:xfrm>
          <a:prstGeom prst="rect">
            <a:avLst/>
          </a:prstGeom>
        </p:spPr>
      </p:pic>
      <p:sp>
        <p:nvSpPr>
          <p:cNvPr id="23554" name="矩形 59407"/>
          <p:cNvSpPr/>
          <p:nvPr/>
        </p:nvSpPr>
        <p:spPr>
          <a:xfrm>
            <a:off x="315913" y="1588"/>
            <a:ext cx="2219325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端页面介绍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18480" y="1205864"/>
            <a:ext cx="246570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修改个人资料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642100" y="681990"/>
            <a:ext cx="1035050" cy="4495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56565" y="417830"/>
            <a:ext cx="967740" cy="400494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" name="文本框 2"/>
          <p:cNvSpPr txBox="1"/>
          <p:nvPr/>
        </p:nvSpPr>
        <p:spPr>
          <a:xfrm>
            <a:off x="922651" y="2366010"/>
            <a:ext cx="327025" cy="107632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05020" y="2575560"/>
            <a:ext cx="12166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功能区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24305" y="988060"/>
            <a:ext cx="7261860" cy="34353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矩形 11"/>
          <p:cNvSpPr/>
          <p:nvPr/>
        </p:nvSpPr>
        <p:spPr>
          <a:xfrm flipH="1">
            <a:off x="8526780" y="2912745"/>
            <a:ext cx="159385" cy="134366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8307070" y="3512820"/>
            <a:ext cx="219075" cy="2743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341235" y="367284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25600"/>
          <p:cNvSpPr/>
          <p:nvPr/>
        </p:nvSpPr>
        <p:spPr>
          <a:xfrm>
            <a:off x="127000" y="0"/>
            <a:ext cx="904875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平台角色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同侧圆角矩形 1"/>
          <p:cNvSpPr/>
          <p:nvPr/>
        </p:nvSpPr>
        <p:spPr>
          <a:xfrm>
            <a:off x="1797050" y="2032000"/>
            <a:ext cx="1276350" cy="495300"/>
          </a:xfrm>
          <a:prstGeom prst="round2SameRec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同侧圆角矩形 2"/>
          <p:cNvSpPr/>
          <p:nvPr/>
        </p:nvSpPr>
        <p:spPr>
          <a:xfrm>
            <a:off x="1762125" y="1184275"/>
            <a:ext cx="1274763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同侧圆角矩形 3"/>
          <p:cNvSpPr/>
          <p:nvPr/>
        </p:nvSpPr>
        <p:spPr>
          <a:xfrm>
            <a:off x="1121410" y="3049270"/>
            <a:ext cx="2554288" cy="695325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（院级教务、专业负责人）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" name="同侧圆角矩形 4"/>
          <p:cNvSpPr/>
          <p:nvPr/>
        </p:nvSpPr>
        <p:spPr>
          <a:xfrm>
            <a:off x="1006475" y="4144963"/>
            <a:ext cx="2784475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教务管理（校级、院级）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3125788" y="2252663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2655" y="1679575"/>
            <a:ext cx="4069080" cy="11957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、周日志批阅；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、实习报告批阅；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、实习成绩鉴定；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5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、查看统计报表（部分）；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3677285" y="3424238"/>
            <a:ext cx="96202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3918585" y="4354513"/>
            <a:ext cx="72072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073400" y="1393825"/>
            <a:ext cx="15113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32655" y="2935605"/>
            <a:ext cx="4070350" cy="10541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、实践基地管理；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 查看统计报表；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29480" y="4084320"/>
            <a:ext cx="4072255" cy="7429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lang="zh-CN" altLang="en-US" strike="noStrike" noProof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查看统计报表；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30750" y="482600"/>
            <a:ext cx="4070350" cy="11366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、提交实习岗位或报名项目；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、提交周日志；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、上传实习报告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、提交成绩鉴定；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8" name="上箭头 17"/>
          <p:cNvSpPr/>
          <p:nvPr/>
        </p:nvSpPr>
        <p:spPr>
          <a:xfrm>
            <a:off x="2344738" y="3814445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上箭头 18"/>
          <p:cNvSpPr/>
          <p:nvPr/>
        </p:nvSpPr>
        <p:spPr>
          <a:xfrm>
            <a:off x="2345055" y="2527300"/>
            <a:ext cx="135255" cy="4089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上下箭头 21"/>
          <p:cNvSpPr/>
          <p:nvPr/>
        </p:nvSpPr>
        <p:spPr>
          <a:xfrm>
            <a:off x="2321243" y="1679575"/>
            <a:ext cx="153988" cy="2714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任意多边形 8196"/>
          <p:cNvSpPr/>
          <p:nvPr/>
        </p:nvSpPr>
        <p:spPr>
          <a:xfrm>
            <a:off x="3203575" y="2449513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FF536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2" name="矩形 8197"/>
          <p:cNvSpPr/>
          <p:nvPr/>
        </p:nvSpPr>
        <p:spPr>
          <a:xfrm>
            <a:off x="3995738" y="2513013"/>
            <a:ext cx="1965325" cy="27622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03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zh-CN" altLang="en-US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en-US" altLang="zh-CN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04" name="任意多边形 8198"/>
          <p:cNvSpPr/>
          <p:nvPr/>
        </p:nvSpPr>
        <p:spPr>
          <a:xfrm>
            <a:off x="3201988" y="1444625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 anchor="t"/>
          <a:lstStyle/>
          <a:p>
            <a:r>
              <a:rPr lang="en-US" altLang="zh-CN">
                <a:latin typeface="Calibri" panose="020F0502020204030204" pitchFamily="34" charset="0"/>
              </a:rPr>
              <a:t>      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登录指南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25605" name="任意多边形 8196"/>
          <p:cNvSpPr/>
          <p:nvPr/>
        </p:nvSpPr>
        <p:spPr>
          <a:xfrm>
            <a:off x="3197225" y="3332163"/>
            <a:ext cx="3643313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 anchor="t"/>
          <a:lstStyle/>
          <a:p>
            <a:r>
              <a:rPr lang="en-US" altLang="zh-CN">
                <a:latin typeface="Calibri" panose="020F0502020204030204" pitchFamily="34" charset="0"/>
              </a:rPr>
              <a:t>       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APP操作指南</a:t>
            </a: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26624"/>
          <p:cNvSpPr/>
          <p:nvPr/>
        </p:nvSpPr>
        <p:spPr>
          <a:xfrm>
            <a:off x="50800" y="-9525"/>
            <a:ext cx="3127375" cy="306388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PC操作指南--过程管理--报名审核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5325" y="717550"/>
            <a:ext cx="7753350" cy="27051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学生报名审核</a:t>
            </a: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导航菜单，进入实践教学功能模块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报名审核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，查看报名学生情况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点击学生名字，查看学生报名详情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审核学生报名申请，通过或者拒绝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10" y="462280"/>
            <a:ext cx="8569960" cy="4218940"/>
          </a:xfrm>
          <a:prstGeom prst="rect">
            <a:avLst/>
          </a:prstGeom>
        </p:spPr>
      </p:pic>
      <p:sp>
        <p:nvSpPr>
          <p:cNvPr id="26626" name="矩形 26624"/>
          <p:cNvSpPr/>
          <p:nvPr/>
        </p:nvSpPr>
        <p:spPr>
          <a:xfrm>
            <a:off x="50800" y="34925"/>
            <a:ext cx="3127375" cy="306388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PC操作指南--过程管理--报名审核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2670" y="435605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476885" y="772795"/>
            <a:ext cx="647700" cy="2686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595120" y="1571625"/>
            <a:ext cx="33477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报名审核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1061720" y="1716405"/>
            <a:ext cx="450215" cy="13525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022090" y="3731894"/>
            <a:ext cx="356044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查看详情，点击通过或者拒绝。可多选学生后批量拒绝或通过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3427095" y="4079236"/>
            <a:ext cx="495300" cy="3149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2412</Words>
  <Application>WPS 演示</Application>
  <PresentationFormat>全屏显示(16:9)</PresentationFormat>
  <Paragraphs>312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微软雅黑</vt:lpstr>
      <vt:lpstr>文鼎中楷体</vt:lpstr>
      <vt:lpstr>Arial Unicode MS</vt:lpstr>
      <vt:lpstr>Times New Roman</vt:lpstr>
      <vt:lpstr>Office 主题</vt:lpstr>
      <vt:lpstr>Office 主题 - Default</vt:lpstr>
      <vt:lpstr>1_Office 主题 - Default</vt:lpstr>
      <vt:lpstr>3_Office 主题 - Default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岸上的鱼</cp:lastModifiedBy>
  <cp:revision>326</cp:revision>
  <dcterms:created xsi:type="dcterms:W3CDTF">2017-01-09T09:44:00Z</dcterms:created>
  <dcterms:modified xsi:type="dcterms:W3CDTF">2020-04-26T06:54:42Z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